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07" r:id="rId2"/>
    <p:sldId id="256" r:id="rId3"/>
    <p:sldId id="419" r:id="rId4"/>
    <p:sldId id="501" r:id="rId5"/>
    <p:sldId id="504" r:id="rId6"/>
    <p:sldId id="502" r:id="rId7"/>
    <p:sldId id="503" r:id="rId8"/>
    <p:sldId id="523" r:id="rId9"/>
    <p:sldId id="525" r:id="rId10"/>
    <p:sldId id="526" r:id="rId11"/>
    <p:sldId id="527" r:id="rId12"/>
    <p:sldId id="528" r:id="rId13"/>
    <p:sldId id="529" r:id="rId14"/>
    <p:sldId id="530" r:id="rId15"/>
    <p:sldId id="505" r:id="rId16"/>
    <p:sldId id="566" r:id="rId17"/>
    <p:sldId id="565" r:id="rId18"/>
    <p:sldId id="531" r:id="rId19"/>
    <p:sldId id="543" r:id="rId20"/>
    <p:sldId id="545" r:id="rId21"/>
    <p:sldId id="507" r:id="rId22"/>
    <p:sldId id="548" r:id="rId23"/>
    <p:sldId id="546" r:id="rId24"/>
    <p:sldId id="557" r:id="rId25"/>
    <p:sldId id="550" r:id="rId26"/>
    <p:sldId id="558" r:id="rId27"/>
    <p:sldId id="553" r:id="rId28"/>
    <p:sldId id="554" r:id="rId29"/>
    <p:sldId id="555" r:id="rId30"/>
    <p:sldId id="556" r:id="rId31"/>
    <p:sldId id="568" r:id="rId32"/>
    <p:sldId id="569" r:id="rId33"/>
    <p:sldId id="552" r:id="rId34"/>
    <p:sldId id="511" r:id="rId35"/>
    <p:sldId id="512" r:id="rId36"/>
    <p:sldId id="513" r:id="rId37"/>
    <p:sldId id="534" r:id="rId38"/>
    <p:sldId id="535" r:id="rId39"/>
    <p:sldId id="559" r:id="rId40"/>
    <p:sldId id="536" r:id="rId41"/>
    <p:sldId id="537" r:id="rId42"/>
    <p:sldId id="570" r:id="rId43"/>
    <p:sldId id="538" r:id="rId44"/>
    <p:sldId id="514" r:id="rId45"/>
    <p:sldId id="539" r:id="rId46"/>
    <p:sldId id="515" r:id="rId47"/>
    <p:sldId id="540" r:id="rId48"/>
    <p:sldId id="541" r:id="rId49"/>
    <p:sldId id="542" r:id="rId50"/>
    <p:sldId id="517" r:id="rId51"/>
    <p:sldId id="518" r:id="rId52"/>
    <p:sldId id="524" r:id="rId53"/>
    <p:sldId id="567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E9"/>
    <a:srgbClr val="767171"/>
    <a:srgbClr val="FEFEFE"/>
    <a:srgbClr val="0000FF"/>
    <a:srgbClr val="3333FF"/>
    <a:srgbClr val="0F02BE"/>
    <a:srgbClr val="0070C0"/>
    <a:srgbClr val="A9A9A7"/>
    <a:srgbClr val="11005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4660"/>
  </p:normalViewPr>
  <p:slideViewPr>
    <p:cSldViewPr snapToGrid="0">
      <p:cViewPr>
        <p:scale>
          <a:sx n="103" d="100"/>
          <a:sy n="103" d="100"/>
        </p:scale>
        <p:origin x="10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1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vdumoulin/conv_arithmetic" TargetMode="External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hyperlink" Target="https://www.researchgate.net/publication/306081538_DeepPainter_Painter_Classification_Using_Deep_Convolutional_Autoenco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23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7873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Segementation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 for Semantic Segmentation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이해하기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prediction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r>
              <a:rPr lang="en-US" altLang="ko-KR" sz="2000"/>
              <a:t>(pixel-to-pixel)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입력부터 출력까지의 모든 과정을 한번에 수행하는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)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forward / inference &lt;-&gt; backward/learning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과정을 통해 한번에 학습과 추론 가능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77D2E-C3A0-4AC0-9A2A-0C210122E2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FE79D-F366-482F-BB4F-8E1AAF6C3D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C970-4C36-4E3A-9244-2DDE8407A76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6DB441-5FDF-4BBE-844B-247CD29A58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2EBBE0-2DA6-4604-8F14-B3808D0B038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8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BackBone Networks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/>
              <a:t>Pretraining Model for Supervised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VGG, GoogleNet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같이 백본으로 사용하는 모델들을 미리 학습된 웨이트를 사용 가능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+ 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7B0B2C-AB94-4D95-90CC-962623E0A70D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DAC39-8F83-4BFB-80FF-597C46626D4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B60A3-D00F-40CC-98B6-69E7B1DA98B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8A6376-F2F6-472F-8615-90C67F9C297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67489-441B-4A8B-AC91-CEF8CB9C2BE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Arbitary Input Size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/>
              <a:t>임의의 입력 사이즈에 대해서도 네트워크가 출력을 내보냄 </a:t>
            </a:r>
            <a:r>
              <a:rPr lang="en-US" altLang="ko-KR" sz="2000"/>
              <a:t>(1x1 Convolution) </a:t>
            </a:r>
            <a:r>
              <a:rPr lang="ko-KR" altLang="en-US" sz="2000"/>
              <a:t> </a:t>
            </a:r>
            <a:endParaRPr lang="en-US" altLang="ko-KR" sz="2000"/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입력 사이즈의 이미지를 넣더라도 동일한 입력 크기를 가지는 출력 결과를 내보냄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1) input image size (512, 512) -&gt; output segmentation image size (512, 512)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2) input image size (256, 256) -&gt; output segmentation image size (256, 256)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B0CAA-5B7A-4DFA-9B94-FE91773CBEB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5D44D-C6FD-415F-AC7C-00E8DE543A5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393F2-A852-4D09-AF14-A0CFE29100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E45507-DC2A-40A8-8505-EA52641B3E9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AC8BF5-9BE9-43C0-9F93-ADCCEB881D17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for pixelwise preidiction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Classfication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가능하게 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-&gt;)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(Transposed Convolution)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E29D-6259-4999-B2BB-67CAD61E69D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0B7BA-93E6-45B0-B858-067E6FBE3A47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36C0AF-200F-4F72-BBEB-C4B63508DCB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294F8-9301-48A8-AEAF-58D4BFD733E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008F8-2740-48AC-B267-407AC856F855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501264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낮은 층의 정보와 높은 층의 정보를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통해서 결합해줌 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 - </a:t>
            </a:r>
            <a:r>
              <a:rPr lang="en-US" altLang="ko-KR" sz="2000">
                <a:sym typeface="Wingdings" panose="05000000000000000000" pitchFamily="2" charset="2"/>
              </a:rPr>
              <a:t>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- </a:t>
            </a:r>
            <a:r>
              <a:rPr lang="en-US" altLang="ko-KR" sz="2000">
                <a:sym typeface="Wingdings" panose="05000000000000000000" pitchFamily="2" charset="2"/>
              </a:rPr>
              <a:t>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922AD-1224-4001-A0D3-A421F5BE99B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A5C1E-DB39-4148-96B1-0CAA3017706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433F3-0A7A-4573-9CE0-2618C977E5D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  <a:hlinkClick r:id="rId2"/>
              </a:rPr>
              <a:t>https://neurohive.io/en/popular-networks/vgg16/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9BDA5-DC92-4257-97D9-4A8FD7E4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"/>
          <a:stretch/>
        </p:blipFill>
        <p:spPr>
          <a:xfrm>
            <a:off x="776422" y="1078148"/>
            <a:ext cx="4709978" cy="473539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94B285E9-F086-4EF9-B236-2FF5C86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14" y="1580928"/>
            <a:ext cx="5854335" cy="37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98A6AE-CB1F-4446-BED3-E8B64748100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1275127" y="6586292"/>
            <a:ext cx="1063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</a:rPr>
              <a:t>https://medium.com/@msmapark2/vgg16-%EB%85%BC%EB%AC%B8-%EB%A6%AC%EB%B7%B0-very-deep-convolutional-networks-for-large-scale-image-recognition-6f748235242a</a:t>
            </a:r>
            <a:endParaRPr lang="en-US" altLang="ko-KR" sz="9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1384183" y="6561125"/>
            <a:ext cx="1046198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C3A57788-1440-419F-ABDD-42812DB6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0" y="899237"/>
            <a:ext cx="5224628" cy="39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7603EE06-62C6-4862-AE0F-46BB02AA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" y="945093"/>
            <a:ext cx="5124099" cy="38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5259A-A9C5-4B30-BE1B-1E7BEE6A7D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1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52349D-9F9E-4482-A8FF-A4D44E3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994211"/>
            <a:ext cx="10164717" cy="49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</a:t>
            </a:r>
            <a:endParaRPr lang="en-US" altLang="ko-KR" sz="9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9991F3-AB00-4863-AF27-A497C3F509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6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0F0-8D4D-42DC-B7B8-B945C9A98999}"/>
              </a:ext>
            </a:extLst>
          </p:cNvPr>
          <p:cNvSpPr txBox="1"/>
          <p:nvPr/>
        </p:nvSpPr>
        <p:spPr>
          <a:xfrm>
            <a:off x="985814" y="4776381"/>
            <a:ext cx="11056369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위치정보를 기억하기 위함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 크기에 대해서도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일관성있는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생성하려는 의도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입력의 크기가 동일해야 하는데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Convolution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상관없음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C7C0F6-2DDE-4D3C-91FA-06C4D3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862816"/>
            <a:ext cx="5384405" cy="29640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78BDB-0EBF-4C82-B112-D3C4D4EB42DA}"/>
              </a:ext>
            </a:extLst>
          </p:cNvPr>
          <p:cNvSpPr/>
          <p:nvPr/>
        </p:nvSpPr>
        <p:spPr>
          <a:xfrm>
            <a:off x="3917509" y="2353056"/>
            <a:ext cx="681060" cy="33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CF7A83-EF2C-49A6-BF3A-AF1F40A2522F}"/>
              </a:ext>
            </a:extLst>
          </p:cNvPr>
          <p:cNvSpPr/>
          <p:nvPr/>
        </p:nvSpPr>
        <p:spPr>
          <a:xfrm>
            <a:off x="4041334" y="3771359"/>
            <a:ext cx="671535" cy="441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856C-BF15-440C-ADF0-57A37F249D47}"/>
              </a:ext>
            </a:extLst>
          </p:cNvPr>
          <p:cNvSpPr txBox="1"/>
          <p:nvPr/>
        </p:nvSpPr>
        <p:spPr>
          <a:xfrm>
            <a:off x="873520" y="1199769"/>
            <a:ext cx="1116866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Fully Connected Layer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27DFF9-6423-4F80-9BE8-1A0D9CDF8C11}"/>
              </a:ext>
            </a:extLst>
          </p:cNvPr>
          <p:cNvSpPr/>
          <p:nvPr/>
        </p:nvSpPr>
        <p:spPr>
          <a:xfrm>
            <a:off x="4712869" y="1920058"/>
            <a:ext cx="1411706" cy="845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7C3279-FE6A-4B5A-AEA8-A5F631B0B513}"/>
              </a:ext>
            </a:extLst>
          </p:cNvPr>
          <p:cNvSpPr/>
          <p:nvPr/>
        </p:nvSpPr>
        <p:spPr>
          <a:xfrm>
            <a:off x="4815638" y="3228515"/>
            <a:ext cx="1385137" cy="1203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">
            <a:extLst>
              <a:ext uri="{FF2B5EF4-FFF2-40B4-BE49-F238E27FC236}">
                <a16:creationId xmlns:a16="http://schemas.microsoft.com/office/drawing/2014/main" id="{626EB5C4-F9F5-4565-8163-353D97445968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6200775" y="3830272"/>
            <a:ext cx="102769" cy="1213493"/>
          </a:xfrm>
          <a:prstGeom prst="bentConnector3">
            <a:avLst>
              <a:gd name="adj1" fmla="val -2224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1">
            <a:extLst>
              <a:ext uri="{FF2B5EF4-FFF2-40B4-BE49-F238E27FC236}">
                <a16:creationId xmlns:a16="http://schemas.microsoft.com/office/drawing/2014/main" id="{4A9085A6-FBE1-40C0-AC27-E15706853141}"/>
              </a:ext>
            </a:extLst>
          </p:cNvPr>
          <p:cNvCxnSpPr/>
          <p:nvPr/>
        </p:nvCxnSpPr>
        <p:spPr>
          <a:xfrm rot="16200000" flipV="1">
            <a:off x="5581317" y="2895389"/>
            <a:ext cx="1503082" cy="39751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F82D53-7FF8-4F34-B9F6-733FE0734515}"/>
              </a:ext>
            </a:extLst>
          </p:cNvPr>
          <p:cNvSpPr/>
          <p:nvPr/>
        </p:nvSpPr>
        <p:spPr>
          <a:xfrm>
            <a:off x="5559591" y="3589395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08181D-C354-42F0-990A-11F138EE7438}"/>
              </a:ext>
            </a:extLst>
          </p:cNvPr>
          <p:cNvSpPr/>
          <p:nvPr/>
        </p:nvSpPr>
        <p:spPr>
          <a:xfrm>
            <a:off x="2245370" y="3699200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0E4B7-4D79-416D-82F3-A645CF63466D}"/>
              </a:ext>
            </a:extLst>
          </p:cNvPr>
          <p:cNvSpPr txBox="1"/>
          <p:nvPr/>
        </p:nvSpPr>
        <p:spPr>
          <a:xfrm>
            <a:off x="6555895" y="2315295"/>
            <a:ext cx="563610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vs Fully Convolution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Connected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단순하게 개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고양이의 정보만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Convolutional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위치 정보를 같이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DCFCF1-8001-4ECA-8811-E468111DEB36}"/>
              </a:ext>
            </a:extLst>
          </p:cNvPr>
          <p:cNvSpPr/>
          <p:nvPr/>
        </p:nvSpPr>
        <p:spPr>
          <a:xfrm>
            <a:off x="1511494" y="5362281"/>
            <a:ext cx="1800666" cy="35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200E45-079E-49AF-A1BF-D7C0358B826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2DA712-2556-4314-ACC0-ED7760457F3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41048-D287-4832-AE90-18B842C3A13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CF24-0E5E-43AD-A462-32116444B065}"/>
              </a:ext>
            </a:extLst>
          </p:cNvPr>
          <p:cNvSpPr txBox="1"/>
          <p:nvPr/>
        </p:nvSpPr>
        <p:spPr>
          <a:xfrm>
            <a:off x="867561" y="1362866"/>
            <a:ext cx="5533240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해치지 않은채로 특징 추출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EA4214E-DC28-4D94-AF2B-3A48A3B0B208}"/>
              </a:ext>
            </a:extLst>
          </p:cNvPr>
          <p:cNvSpPr/>
          <p:nvPr/>
        </p:nvSpPr>
        <p:spPr>
          <a:xfrm>
            <a:off x="867560" y="2031003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27">
            <a:extLst>
              <a:ext uri="{FF2B5EF4-FFF2-40B4-BE49-F238E27FC236}">
                <a16:creationId xmlns:a16="http://schemas.microsoft.com/office/drawing/2014/main" id="{54C44EB7-4A30-4290-9072-E66FC0F98955}"/>
              </a:ext>
            </a:extLst>
          </p:cNvPr>
          <p:cNvSpPr/>
          <p:nvPr/>
        </p:nvSpPr>
        <p:spPr>
          <a:xfrm>
            <a:off x="1705760" y="3459753"/>
            <a:ext cx="1352551" cy="444215"/>
          </a:xfrm>
          <a:custGeom>
            <a:avLst/>
            <a:gdLst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1352551"/>
              <a:gd name="connsiteY0" fmla="*/ 364983 h 729965"/>
              <a:gd name="connsiteX1" fmla="*/ 1095376 w 1352551"/>
              <a:gd name="connsiteY1" fmla="*/ 0 h 729965"/>
              <a:gd name="connsiteX2" fmla="*/ 1352551 w 1352551"/>
              <a:gd name="connsiteY2" fmla="*/ 107808 h 729965"/>
              <a:gd name="connsiteX3" fmla="*/ 1095376 w 1352551"/>
              <a:gd name="connsiteY3" fmla="*/ 729965 h 729965"/>
              <a:gd name="connsiteX4" fmla="*/ 0 w 1352551"/>
              <a:gd name="connsiteY4" fmla="*/ 364983 h 729965"/>
              <a:gd name="connsiteX0" fmla="*/ 0 w 1352551"/>
              <a:gd name="connsiteY0" fmla="*/ 364983 h 463265"/>
              <a:gd name="connsiteX1" fmla="*/ 1095376 w 1352551"/>
              <a:gd name="connsiteY1" fmla="*/ 0 h 463265"/>
              <a:gd name="connsiteX2" fmla="*/ 1352551 w 1352551"/>
              <a:gd name="connsiteY2" fmla="*/ 107808 h 463265"/>
              <a:gd name="connsiteX3" fmla="*/ 333376 w 1352551"/>
              <a:gd name="connsiteY3" fmla="*/ 463265 h 463265"/>
              <a:gd name="connsiteX4" fmla="*/ 0 w 1352551"/>
              <a:gd name="connsiteY4" fmla="*/ 364983 h 463265"/>
              <a:gd name="connsiteX0" fmla="*/ 0 w 1352551"/>
              <a:gd name="connsiteY0" fmla="*/ 364983 h 425165"/>
              <a:gd name="connsiteX1" fmla="*/ 1095376 w 1352551"/>
              <a:gd name="connsiteY1" fmla="*/ 0 h 425165"/>
              <a:gd name="connsiteX2" fmla="*/ 1352551 w 1352551"/>
              <a:gd name="connsiteY2" fmla="*/ 107808 h 425165"/>
              <a:gd name="connsiteX3" fmla="*/ 171451 w 1352551"/>
              <a:gd name="connsiteY3" fmla="*/ 425165 h 425165"/>
              <a:gd name="connsiteX4" fmla="*/ 0 w 1352551"/>
              <a:gd name="connsiteY4" fmla="*/ 364983 h 425165"/>
              <a:gd name="connsiteX0" fmla="*/ 0 w 1352551"/>
              <a:gd name="connsiteY0" fmla="*/ 364983 h 444215"/>
              <a:gd name="connsiteX1" fmla="*/ 1095376 w 1352551"/>
              <a:gd name="connsiteY1" fmla="*/ 0 h 444215"/>
              <a:gd name="connsiteX2" fmla="*/ 1352551 w 1352551"/>
              <a:gd name="connsiteY2" fmla="*/ 107808 h 444215"/>
              <a:gd name="connsiteX3" fmla="*/ 266701 w 1352551"/>
              <a:gd name="connsiteY3" fmla="*/ 444215 h 444215"/>
              <a:gd name="connsiteX4" fmla="*/ 0 w 1352551"/>
              <a:gd name="connsiteY4" fmla="*/ 364983 h 4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551" h="444215">
                <a:moveTo>
                  <a:pt x="0" y="364983"/>
                </a:moveTo>
                <a:lnTo>
                  <a:pt x="1095376" y="0"/>
                </a:lnTo>
                <a:lnTo>
                  <a:pt x="1352551" y="107808"/>
                </a:lnTo>
                <a:lnTo>
                  <a:pt x="266701" y="444215"/>
                </a:lnTo>
                <a:lnTo>
                  <a:pt x="0" y="3649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337D8D7-90E9-431E-B41F-29AD577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7" t="45688" r="2969" b="12857"/>
          <a:stretch/>
        </p:blipFill>
        <p:spPr>
          <a:xfrm>
            <a:off x="3500639" y="4722742"/>
            <a:ext cx="1615716" cy="14178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E16743-4653-4D0B-BD4F-E02BE7AD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2" r="5098" b="69664"/>
          <a:stretch/>
        </p:blipFill>
        <p:spPr>
          <a:xfrm>
            <a:off x="10312761" y="2655783"/>
            <a:ext cx="1831030" cy="12172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30E4F9-D6EA-429F-AFCD-A5ADB11B2567}"/>
              </a:ext>
            </a:extLst>
          </p:cNvPr>
          <p:cNvSpPr txBox="1"/>
          <p:nvPr/>
        </p:nvSpPr>
        <p:spPr>
          <a:xfrm>
            <a:off x="471618" y="295615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65A03-4187-4F8C-B1FF-546B98632CD8}"/>
              </a:ext>
            </a:extLst>
          </p:cNvPr>
          <p:cNvSpPr txBox="1"/>
          <p:nvPr/>
        </p:nvSpPr>
        <p:spPr>
          <a:xfrm>
            <a:off x="1124402" y="3873038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B9A3B-F000-4E10-A63D-A76CFC3D46E0}"/>
              </a:ext>
            </a:extLst>
          </p:cNvPr>
          <p:cNvSpPr txBox="1"/>
          <p:nvPr/>
        </p:nvSpPr>
        <p:spPr>
          <a:xfrm>
            <a:off x="2270908" y="3759158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54ED6-E812-4CA9-9808-5A2BE5CB0788}"/>
              </a:ext>
            </a:extLst>
          </p:cNvPr>
          <p:cNvSpPr/>
          <p:nvPr/>
        </p:nvSpPr>
        <p:spPr>
          <a:xfrm>
            <a:off x="3623459" y="2466216"/>
            <a:ext cx="1408176" cy="1363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767A7F-01BC-4E81-802F-F7989A90DEB8}"/>
              </a:ext>
            </a:extLst>
          </p:cNvPr>
          <p:cNvSpPr/>
          <p:nvPr/>
        </p:nvSpPr>
        <p:spPr>
          <a:xfrm>
            <a:off x="4714315" y="3620592"/>
            <a:ext cx="335608" cy="218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0">
            <a:extLst>
              <a:ext uri="{FF2B5EF4-FFF2-40B4-BE49-F238E27FC236}">
                <a16:creationId xmlns:a16="http://schemas.microsoft.com/office/drawing/2014/main" id="{748C35BA-583D-4629-88CE-428EAD6CCAA1}"/>
              </a:ext>
            </a:extLst>
          </p:cNvPr>
          <p:cNvCxnSpPr>
            <a:stCxn id="41" idx="2"/>
            <a:endCxn id="43" idx="2"/>
          </p:cNvCxnSpPr>
          <p:nvPr/>
        </p:nvCxnSpPr>
        <p:spPr>
          <a:xfrm rot="5400000" flipH="1" flipV="1">
            <a:off x="3590138" y="2805731"/>
            <a:ext cx="258348" cy="2325613"/>
          </a:xfrm>
          <a:prstGeom prst="bentConnector3">
            <a:avLst>
              <a:gd name="adj1" fmla="val -88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95E47325-6301-4E7F-8226-67D8C5E5ADBE}"/>
              </a:ext>
            </a:extLst>
          </p:cNvPr>
          <p:cNvSpPr/>
          <p:nvPr/>
        </p:nvSpPr>
        <p:spPr>
          <a:xfrm>
            <a:off x="6538123" y="2092244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F5649-8DF4-45F7-8767-B3AEAA3B4BEC}"/>
              </a:ext>
            </a:extLst>
          </p:cNvPr>
          <p:cNvSpPr txBox="1"/>
          <p:nvPr/>
        </p:nvSpPr>
        <p:spPr>
          <a:xfrm>
            <a:off x="6142181" y="3017391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A9044-F6BB-4159-8143-8475687B8805}"/>
              </a:ext>
            </a:extLst>
          </p:cNvPr>
          <p:cNvSpPr txBox="1"/>
          <p:nvPr/>
        </p:nvSpPr>
        <p:spPr>
          <a:xfrm>
            <a:off x="6794965" y="3934279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C9BE9-8726-40B3-B339-03807287446C}"/>
              </a:ext>
            </a:extLst>
          </p:cNvPr>
          <p:cNvSpPr txBox="1"/>
          <p:nvPr/>
        </p:nvSpPr>
        <p:spPr>
          <a:xfrm>
            <a:off x="7996335" y="3875263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F79F7-A302-4F40-ABE7-EA7E8C3EE21E}"/>
              </a:ext>
            </a:extLst>
          </p:cNvPr>
          <p:cNvSpPr txBox="1"/>
          <p:nvPr/>
        </p:nvSpPr>
        <p:spPr>
          <a:xfrm>
            <a:off x="6691745" y="1362866"/>
            <a:ext cx="431763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B8D2D4-F781-4576-9FAB-8B139AB62616}"/>
              </a:ext>
            </a:extLst>
          </p:cNvPr>
          <p:cNvSpPr txBox="1"/>
          <p:nvPr/>
        </p:nvSpPr>
        <p:spPr>
          <a:xfrm>
            <a:off x="8678505" y="5583643"/>
            <a:ext cx="317083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32x32x512x(output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366A37-E32F-4470-8FC7-28EE15A5C971}"/>
              </a:ext>
            </a:extLst>
          </p:cNvPr>
          <p:cNvSpPr txBox="1"/>
          <p:nvPr/>
        </p:nvSpPr>
        <p:spPr>
          <a:xfrm>
            <a:off x="2939886" y="5832301"/>
            <a:ext cx="346091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필터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FBE625-86E3-4C03-AD35-82AF92D40E01}"/>
              </a:ext>
            </a:extLst>
          </p:cNvPr>
          <p:cNvSpPr/>
          <p:nvPr/>
        </p:nvSpPr>
        <p:spPr>
          <a:xfrm>
            <a:off x="9921520" y="1417172"/>
            <a:ext cx="270324" cy="42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1F4B61-8016-4B16-8808-E338A446E85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CCDA97-C7B2-4219-A296-32A463A94EE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69EA7-6D6B-418F-AC23-598880AFB2E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806676" y="1579238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Semantic Segmentation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3805070" y="4184117"/>
            <a:ext cx="4668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Convolutional Networks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240185" y="1481774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Code Review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0988-9EAA-479A-94B6-AB330A81DBAF}"/>
              </a:ext>
            </a:extLst>
          </p:cNvPr>
          <p:cNvSpPr txBox="1"/>
          <p:nvPr/>
        </p:nvSpPr>
        <p:spPr>
          <a:xfrm>
            <a:off x="932244" y="1530058"/>
            <a:ext cx="10286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사용할 경우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상관 없는 이유</a:t>
            </a:r>
            <a:endParaRPr lang="en-US" altLang="ko-KR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Convolution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파라미터에 의해 영향을 받고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레이어의 크기에 대해서는 상관 없음  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1C88646E-1D99-4069-82B4-A63D138C0D95}"/>
              </a:ext>
            </a:extLst>
          </p:cNvPr>
          <p:cNvSpPr/>
          <p:nvPr/>
        </p:nvSpPr>
        <p:spPr>
          <a:xfrm>
            <a:off x="932243" y="2047075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5DBD7-F623-4F37-B7CB-75A329A5A372}"/>
              </a:ext>
            </a:extLst>
          </p:cNvPr>
          <p:cNvSpPr txBox="1"/>
          <p:nvPr/>
        </p:nvSpPr>
        <p:spPr>
          <a:xfrm>
            <a:off x="536301" y="2972222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08339-D6F8-4633-80FD-23985549880D}"/>
              </a:ext>
            </a:extLst>
          </p:cNvPr>
          <p:cNvSpPr txBox="1"/>
          <p:nvPr/>
        </p:nvSpPr>
        <p:spPr>
          <a:xfrm>
            <a:off x="1189085" y="388911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222D7-9E66-4A47-BC4C-240BDFEC7310}"/>
              </a:ext>
            </a:extLst>
          </p:cNvPr>
          <p:cNvSpPr txBox="1"/>
          <p:nvPr/>
        </p:nvSpPr>
        <p:spPr>
          <a:xfrm>
            <a:off x="2335591" y="3775230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359C2-88DE-40D1-A3B1-84B851531FE9}"/>
              </a:ext>
            </a:extLst>
          </p:cNvPr>
          <p:cNvSpPr txBox="1"/>
          <p:nvPr/>
        </p:nvSpPr>
        <p:spPr>
          <a:xfrm>
            <a:off x="1722967" y="5561850"/>
            <a:ext cx="76463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262B-BEB9-45BA-9E1C-2144D88E8AAD}"/>
              </a:ext>
            </a:extLst>
          </p:cNvPr>
          <p:cNvSpPr txBox="1"/>
          <p:nvPr/>
        </p:nvSpPr>
        <p:spPr>
          <a:xfrm>
            <a:off x="4823493" y="2716588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nn.Conv2d(input_channel, output_channel, 1, 1)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없음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DE44EF-321B-4A2B-A152-8F09F5CFC8F2}"/>
              </a:ext>
            </a:extLst>
          </p:cNvPr>
          <p:cNvCxnSpPr/>
          <p:nvPr/>
        </p:nvCxnSpPr>
        <p:spPr>
          <a:xfrm>
            <a:off x="3122994" y="3202234"/>
            <a:ext cx="148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5D5D48-76DD-4C32-BE03-B6BB24BA4C03}"/>
              </a:ext>
            </a:extLst>
          </p:cNvPr>
          <p:cNvSpPr txBox="1"/>
          <p:nvPr/>
        </p:nvSpPr>
        <p:spPr>
          <a:xfrm>
            <a:off x="4823493" y="4747666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nn.Linear(input_channel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output_size)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있음 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074EF5-9FA3-487A-A6C0-9F9B860A9E86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3221031" y="3630850"/>
            <a:ext cx="2031078" cy="1173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">
            <a:extLst>
              <a:ext uri="{FF2B5EF4-FFF2-40B4-BE49-F238E27FC236}">
                <a16:creationId xmlns:a16="http://schemas.microsoft.com/office/drawing/2014/main" id="{A4F3E7E7-5705-4BD0-8F33-3497745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35"/>
          <a:stretch/>
        </p:blipFill>
        <p:spPr>
          <a:xfrm>
            <a:off x="867692" y="4424437"/>
            <a:ext cx="2352675" cy="137938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EB26FB-D2DB-473A-9F8D-5123F08C7A3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E5877-52B0-4980-B576-CD14C4A9573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22D7F9-E884-4C6F-A4C9-A4717A7BFA7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73B66B-2B9B-4EBD-B568-FBD9A3D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" y="2986440"/>
            <a:ext cx="7139245" cy="3533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Adapting classifiers for dense prediction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to Convolution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sized inputs -&gt; Arbitary Image Size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coordinates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기억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Efficiency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851202-5F2E-4A4F-81F7-D6AFAA2D845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918116-CD5E-4918-848C-B2EC6DA3CF5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3A81A-DAA1-4D03-AE6F-11E552ED7EA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6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07B61-DB58-411E-9971-D3FE3EAA7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00" y="2412102"/>
            <a:ext cx="7548847" cy="408702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DDBC91-A3A8-4D47-B1C7-972085911BB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458BB-6077-4F05-82B9-7EF64F8688C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B0AB3-6408-4AC1-9035-FD1FBCF9AA4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4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E624C-DA4F-4E5D-BBFB-38EF47E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" y="2466355"/>
            <a:ext cx="7842488" cy="37177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76AC18-4EDD-4297-929F-483FC8B9293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55F786-4F21-4167-B218-60BA332D20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04A5-FDD2-4D25-99BF-0602500A0C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5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https://www.programmersought.com/article/84864091894/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Shift and Stich">
            <a:extLst>
              <a:ext uri="{FF2B5EF4-FFF2-40B4-BE49-F238E27FC236}">
                <a16:creationId xmlns:a16="http://schemas.microsoft.com/office/drawing/2014/main" id="{10835E0B-A440-42AF-8400-7D405CFB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2254898"/>
            <a:ext cx="7173379" cy="4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39CA0-0599-4E4E-BBA7-924241B1D981}"/>
              </a:ext>
            </a:extLst>
          </p:cNvPr>
          <p:cNvSpPr txBox="1"/>
          <p:nvPr/>
        </p:nvSpPr>
        <p:spPr>
          <a:xfrm>
            <a:off x="8068620" y="2269708"/>
            <a:ext cx="35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좌표를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2x2 Maxpooling (Stride 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적용하고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4880ADB5-B9FC-419C-AA2E-87CF188795BF}"/>
              </a:ext>
            </a:extLst>
          </p:cNvPr>
          <p:cNvCxnSpPr>
            <a:stCxn id="17" idx="2"/>
          </p:cNvCxnSpPr>
          <p:nvPr/>
        </p:nvCxnSpPr>
        <p:spPr>
          <a:xfrm rot="5400000">
            <a:off x="7748631" y="2952609"/>
            <a:ext cx="1739635" cy="24051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BD8488-EC34-4320-BDCA-6CB700CB4E1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621426-DB8E-4D15-B7DA-3167405242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4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사실 이게 </a:t>
            </a:r>
            <a:r>
              <a:rPr lang="en-US" altLang="ko-KR" sz="2000"/>
              <a:t>Filters</a:t>
            </a:r>
            <a:r>
              <a:rPr lang="ko-KR" altLang="en-US" sz="2000"/>
              <a:t>와 </a:t>
            </a:r>
            <a:r>
              <a:rPr lang="en-US" altLang="ko-KR" sz="2000"/>
              <a:t>strides</a:t>
            </a:r>
            <a:r>
              <a:rPr lang="ko-KR" altLang="en-US" sz="2000"/>
              <a:t>를 바꾸는 것과 같은 결과를 가짐</a:t>
            </a:r>
            <a:endParaRPr lang="en-US" altLang="ko-KR" sz="2000"/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/>
              <a:t>이는 이후에 적용은 하지 않고</a:t>
            </a:r>
            <a:r>
              <a:rPr lang="en-US" altLang="ko-KR" sz="2000"/>
              <a:t>, Skip Architecture</a:t>
            </a:r>
            <a:r>
              <a:rPr lang="ko-KR" altLang="en-US" sz="2000"/>
              <a:t>를 적용하는게 더 좋았음  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48F2B3-8959-4022-A7D6-AAF96BB3837F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D6582-75EA-4EA1-B4AE-532171E77C9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1705F5-2251-4150-A71F-2AD1119F160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3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C02E698-1395-43E2-A53D-C0C5812F939A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Max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감소한 이미지의 크기를 원본 이미지의 크기로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for post">
            <a:extLst>
              <a:ext uri="{FF2B5EF4-FFF2-40B4-BE49-F238E27FC236}">
                <a16:creationId xmlns:a16="http://schemas.microsoft.com/office/drawing/2014/main" id="{8D15810B-9160-4EA2-982F-16EB9FB1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1090" r="20715" b="36650"/>
          <a:stretch/>
        </p:blipFill>
        <p:spPr bwMode="auto">
          <a:xfrm>
            <a:off x="873520" y="4170087"/>
            <a:ext cx="3495280" cy="16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cdn-images-1.medium.com/max/1200/1*Lpn4nag_KRMfGkx1k6bV-g.gif">
            <a:extLst>
              <a:ext uri="{FF2B5EF4-FFF2-40B4-BE49-F238E27FC236}">
                <a16:creationId xmlns:a16="http://schemas.microsoft.com/office/drawing/2014/main" id="{C0A190FF-BC1F-422A-A993-464DF84503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096" y="3152659"/>
            <a:ext cx="2816904" cy="3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for post">
            <a:extLst>
              <a:ext uri="{FF2B5EF4-FFF2-40B4-BE49-F238E27FC236}">
                <a16:creationId xmlns:a16="http://schemas.microsoft.com/office/drawing/2014/main" id="{4E6D429B-569F-494E-ADFA-EA2C2073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054122"/>
            <a:ext cx="90678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943710-AA7C-45ED-89EB-6B129716CA9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61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C7F38-E035-4320-9D30-46C65572756B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결과에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해도 그대로 나오지 않음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입력값에 대해  미분한 값에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곱한 값이 출력됨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의미상으로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것임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0453F3-C2F1-49F6-A702-80FF1AB7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" y="2234462"/>
            <a:ext cx="4916446" cy="4263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D0495D-13A9-4A69-AB48-39155342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886" y="2384453"/>
            <a:ext cx="5729953" cy="4853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1BB23-D41C-4E91-984A-92B83C635AF6}"/>
              </a:ext>
            </a:extLst>
          </p:cNvPr>
          <p:cNvSpPr/>
          <p:nvPr/>
        </p:nvSpPr>
        <p:spPr>
          <a:xfrm>
            <a:off x="5871886" y="2469672"/>
            <a:ext cx="3761454" cy="3946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6">
            <a:extLst>
              <a:ext uri="{FF2B5EF4-FFF2-40B4-BE49-F238E27FC236}">
                <a16:creationId xmlns:a16="http://schemas.microsoft.com/office/drawing/2014/main" id="{6D4C8E27-C2EF-4B45-B0F5-FD479725F897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9400565" y="1216376"/>
            <a:ext cx="12700" cy="329590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E24E9-FDD9-4985-B85C-1C543FA15C81}"/>
              </a:ext>
            </a:extLst>
          </p:cNvPr>
          <p:cNvSpPr txBox="1"/>
          <p:nvPr/>
        </p:nvSpPr>
        <p:spPr>
          <a:xfrm>
            <a:off x="5871887" y="3209584"/>
            <a:ext cx="631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크기는 같지만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결과는 다를 수 있기에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표현은 수학적으로는 정확하지 않음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063DA2-B5DE-4454-A8AB-70FFB8209E0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ADE480-E8F4-4A80-8A25-BF3E9450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86" y="2507568"/>
            <a:ext cx="2790825" cy="3895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F20517-8267-479F-9AB2-E180F9E4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20" y="1860225"/>
            <a:ext cx="574357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EE69B6-6F60-48CC-BE68-3A2A866D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95" y="1654004"/>
            <a:ext cx="2076450" cy="100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C42B6A-E62E-48CF-993D-EA275B4842D1}"/>
              </a:ext>
            </a:extLst>
          </p:cNvPr>
          <p:cNvGrpSpPr/>
          <p:nvPr/>
        </p:nvGrpSpPr>
        <p:grpSpPr>
          <a:xfrm>
            <a:off x="138163" y="3754611"/>
            <a:ext cx="8317860" cy="1226691"/>
            <a:chOff x="164289" y="3014382"/>
            <a:chExt cx="11807419" cy="124614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FE064E-C0F4-4C86-953C-0847796B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89" y="3014382"/>
              <a:ext cx="5695950" cy="1066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27DDCC-CA7F-45BD-B267-D936D620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"/>
            <a:stretch/>
          </p:blipFill>
          <p:spPr>
            <a:xfrm>
              <a:off x="5749365" y="3031800"/>
              <a:ext cx="6222343" cy="12287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A57E2B-4BF3-478E-8E6D-79A4516C852E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10"/>
              </a:rPr>
              <a:t>https://github.com/vdumoulin/conv_arithmetic</a:t>
            </a:r>
            <a:endParaRPr lang="ko-KR" altLang="en-US" sz="9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25BAA3-F51F-4376-B518-EF2939098A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D64B61-79CB-41F8-B087-54822F26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2"/>
          <a:stretch/>
        </p:blipFill>
        <p:spPr>
          <a:xfrm>
            <a:off x="6886280" y="584598"/>
            <a:ext cx="3020455" cy="1171575"/>
          </a:xfrm>
          <a:prstGeom prst="rect">
            <a:avLst/>
          </a:prstGeom>
        </p:spPr>
      </p:pic>
      <p:cxnSp>
        <p:nvCxnSpPr>
          <p:cNvPr id="22" name="꺾인 연결선 26">
            <a:extLst>
              <a:ext uri="{FF2B5EF4-FFF2-40B4-BE49-F238E27FC236}">
                <a16:creationId xmlns:a16="http://schemas.microsoft.com/office/drawing/2014/main" id="{EE59DC0A-CA9F-49D9-8EB6-1A1A206B79B7}"/>
              </a:ext>
            </a:extLst>
          </p:cNvPr>
          <p:cNvCxnSpPr/>
          <p:nvPr/>
        </p:nvCxnSpPr>
        <p:spPr>
          <a:xfrm rot="5400000">
            <a:off x="5970785" y="2544866"/>
            <a:ext cx="1931027" cy="5662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C3C64CA-FD54-4C8D-AA33-7347AE34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18" y="1774508"/>
            <a:ext cx="3557813" cy="4677490"/>
          </a:xfrm>
          <a:prstGeom prst="rect">
            <a:avLst/>
          </a:prstGeom>
        </p:spPr>
      </p:pic>
      <p:cxnSp>
        <p:nvCxnSpPr>
          <p:cNvPr id="24" name="꺾인 연결선 14">
            <a:extLst>
              <a:ext uri="{FF2B5EF4-FFF2-40B4-BE49-F238E27FC236}">
                <a16:creationId xmlns:a16="http://schemas.microsoft.com/office/drawing/2014/main" id="{DE0450C8-86FC-4F53-BC34-A919E669EF17}"/>
              </a:ext>
            </a:extLst>
          </p:cNvPr>
          <p:cNvCxnSpPr>
            <a:cxnSpLocks/>
          </p:cNvCxnSpPr>
          <p:nvPr/>
        </p:nvCxnSpPr>
        <p:spPr>
          <a:xfrm rot="10800000">
            <a:off x="1270050" y="5189393"/>
            <a:ext cx="7432232" cy="1118793"/>
          </a:xfrm>
          <a:prstGeom prst="bentConnector3">
            <a:avLst>
              <a:gd name="adj1" fmla="val 1056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32BC4F-EBC5-419E-9094-8A7B947C8823}"/>
              </a:ext>
            </a:extLst>
          </p:cNvPr>
          <p:cNvSpPr txBox="1"/>
          <p:nvPr/>
        </p:nvSpPr>
        <p:spPr>
          <a:xfrm>
            <a:off x="1301046" y="5934425"/>
            <a:ext cx="606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 입력값으로 미분한 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E5B66-7812-4D31-8E41-496964F7A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4" y="1826576"/>
            <a:ext cx="5629275" cy="393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4B26F3-1042-41B8-B327-9D98BB903FA4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https://www.slideshare.net/ssuserb208cc1/transposed-convolution</a:t>
            </a:r>
            <a:endParaRPr lang="ko-KR" altLang="en-US" sz="9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6411D8-24E5-493C-A150-EBDBE4E8236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4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7BAF6E-E1AE-4A84-B153-D0482D2ABC7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01FED1-02A9-46A8-B14B-8E9C85A0D60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Computer Vision Tasks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71AEF-994B-4186-825E-259A04B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1203886"/>
            <a:ext cx="10575171" cy="4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 b="1" i="0" u="none" strike="noStrike">
                <a:effectLst/>
                <a:latin typeface="Roboto"/>
                <a:hlinkClick r:id="rId2"/>
              </a:rPr>
              <a:t>DeepPainter: Painter Classification Using Deep Convolutional Autoencoders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변경하는 방법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사용하지 않거나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줄임으로서 애초에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늘리는 경우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파라미터가 너무 많아지는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(Max Unpooling, Bilinear interpolation )</a:t>
            </a:r>
          </a:p>
        </p:txBody>
      </p:sp>
      <p:pic>
        <p:nvPicPr>
          <p:cNvPr id="2050" name="Picture 2" descr="Pooling and unpooling layers. For each pooling layer, the max locations are stored. These locations are then used in unpooling layer.  ">
            <a:extLst>
              <a:ext uri="{FF2B5EF4-FFF2-40B4-BE49-F238E27FC236}">
                <a16:creationId xmlns:a16="http://schemas.microsoft.com/office/drawing/2014/main" id="{FE883CFF-53C8-49FA-8D25-1A37C439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1" y="3214502"/>
            <a:ext cx="5795998" cy="32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C48CC-B760-4272-96D7-77AD4E9A0A2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Patch-based Convolutional Neural Network for Whole Slide Tissue Image Classification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the Patch-wise Training?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E51DB-673B-47E1-9190-556ADC0F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01" y="1678061"/>
            <a:ext cx="3696951" cy="4604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66D9-C86B-4302-A5B6-EE8C91AF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83" y="1660069"/>
            <a:ext cx="3962400" cy="4019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C2DB09-C9DD-43F0-891B-C1BE13EC56A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5E00649-49D9-4551-AF4A-16E2F0E0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14" b="59219"/>
          <a:stretch/>
        </p:blipFill>
        <p:spPr>
          <a:xfrm>
            <a:off x="540723" y="1838404"/>
            <a:ext cx="1937633" cy="1208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D4DFA-2FC6-42A7-8DD8-D88F0A2A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 r="64014"/>
          <a:stretch/>
        </p:blipFill>
        <p:spPr>
          <a:xfrm>
            <a:off x="4472989" y="2038459"/>
            <a:ext cx="1937633" cy="1466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BEFA9-ADC4-486C-90EE-88B2A6D2B1EF}"/>
              </a:ext>
            </a:extLst>
          </p:cNvPr>
          <p:cNvSpPr txBox="1"/>
          <p:nvPr/>
        </p:nvSpPr>
        <p:spPr>
          <a:xfrm>
            <a:off x="918441" y="1638349"/>
            <a:ext cx="2604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[patchwise training]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6CAA4-EFA3-4DCF-8327-77C21B07460D}"/>
              </a:ext>
            </a:extLst>
          </p:cNvPr>
          <p:cNvSpPr txBox="1"/>
          <p:nvPr/>
        </p:nvSpPr>
        <p:spPr>
          <a:xfrm>
            <a:off x="3900220" y="1638349"/>
            <a:ext cx="34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[fully convolutional training]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88669-DC31-43A1-BDD4-E29C9802ED95}"/>
              </a:ext>
            </a:extLst>
          </p:cNvPr>
          <p:cNvSpPr txBox="1"/>
          <p:nvPr/>
        </p:nvSpPr>
        <p:spPr>
          <a:xfrm>
            <a:off x="772719" y="3675942"/>
            <a:ext cx="1114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사용시에 효과적인 학습이 가능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같이 사진의 대부분을 차지하는 영역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redundancy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학습에서 제외할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샘플링을 통해 클래스간의 균형을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sptial correlation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가지는데 이를 해결할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학습데이터와 검증데이터간의 분포를 비슷하게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수렴하는 속도도 빨라지는 장점이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468733-5839-4D82-9B80-636B5B9672F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1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6133B-D79D-4985-A54E-E70E96D3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65" y="1446879"/>
            <a:ext cx="6089218" cy="273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BA97AE-60EC-4AD3-BE91-529B1AEC13D1}"/>
              </a:ext>
            </a:extLst>
          </p:cNvPr>
          <p:cNvSpPr txBox="1"/>
          <p:nvPr/>
        </p:nvSpPr>
        <p:spPr>
          <a:xfrm>
            <a:off x="772719" y="4380618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실험결과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효과는 거의 없었음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patch-wise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비슷했음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time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효과가 좋았음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imbalance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경우는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해결할 수도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E65B13-1732-425D-A713-98706899C31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9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DD0A0-2EB1-4771-9190-58DAA0A7D36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19E21789-51A9-4D81-96BC-AC64EFF9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D3C78-76BC-4604-8BB3-866601150BCC}"/>
              </a:ext>
            </a:extLst>
          </p:cNvPr>
          <p:cNvSpPr txBox="1"/>
          <p:nvPr/>
        </p:nvSpPr>
        <p:spPr>
          <a:xfrm>
            <a:off x="772719" y="1467584"/>
            <a:ext cx="1141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VGG19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큰 차이가 없었음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pooling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loss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가져와서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도입해서 깊은 정보와 얕은 정보를 결합함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PASCAL VOC 2011 segmentation challenge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 multinomial logistic loss / Metric : mean pixel intersection over union (Mean IU) </a:t>
            </a: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모호한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mask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무시하고 진행했음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AE58C4-E540-4B0A-81B1-B82A5CAFF4A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43AE56-D3D9-4D8C-8A84-AD4C7F41989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3985F-5532-4E03-B9C8-05BCFC8128F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9B01-B956-4A51-8D71-7C9D23A10B04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492F88D8-AE54-4303-B8DF-2BEDB4EC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E56A3-C1C8-49BD-9739-0FC5591AD035}"/>
              </a:ext>
            </a:extLst>
          </p:cNvPr>
          <p:cNvSpPr txBox="1"/>
          <p:nvPr/>
        </p:nvSpPr>
        <p:spPr>
          <a:xfrm>
            <a:off x="772719" y="1467584"/>
            <a:ext cx="1141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Classifier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(Bilinearly upsampling) 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B53C6-99CE-4460-B1E9-EC420BDA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986441"/>
            <a:ext cx="5695950" cy="28194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627784-1058-43DF-B491-8E5F28696925}"/>
              </a:ext>
            </a:extLst>
          </p:cNvPr>
          <p:cNvGrpSpPr/>
          <p:nvPr/>
        </p:nvGrpSpPr>
        <p:grpSpPr>
          <a:xfrm>
            <a:off x="6793765" y="3313514"/>
            <a:ext cx="1435099" cy="2841516"/>
            <a:chOff x="6294966" y="3546307"/>
            <a:chExt cx="1435099" cy="28415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D6D8FBA-B089-4841-BCEE-18ABCC0BA56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40" y="3559738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9F16F7A-ACE7-4D56-978E-7A16A619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766" y="4426201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6A6501-EBD2-440E-8828-7BFA5BEE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178" y="5523793"/>
              <a:ext cx="1252887" cy="857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20FB4B-6446-4436-8D18-59E4B424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831" y="3546307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99569A-51B8-4D56-8D5F-FED7FB92314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592" y="3549324"/>
              <a:ext cx="169761" cy="5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07A9E4F-03B8-4C23-BCCE-47DA92E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966" y="4435118"/>
              <a:ext cx="192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232744F-776C-4227-A991-304CED08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0068" y="6372326"/>
              <a:ext cx="159523" cy="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4CA0E57-7BB0-4350-BCF5-BC40160B6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26" y="3555269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58406EF-6799-4E2E-86BB-159F1A5F5A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5036" y="4432733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DF4E95-594D-42BB-997D-F263403ECC07}"/>
              </a:ext>
            </a:extLst>
          </p:cNvPr>
          <p:cNvCxnSpPr>
            <a:cxnSpLocks/>
          </p:cNvCxnSpPr>
          <p:nvPr/>
        </p:nvCxnSpPr>
        <p:spPr>
          <a:xfrm>
            <a:off x="2725271" y="5805841"/>
            <a:ext cx="21067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3CFF2-771E-45D3-94A6-8904E655233E}"/>
              </a:ext>
            </a:extLst>
          </p:cNvPr>
          <p:cNvSpPr txBox="1"/>
          <p:nvPr/>
        </p:nvSpPr>
        <p:spPr>
          <a:xfrm>
            <a:off x="1665583" y="6139533"/>
            <a:ext cx="30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VGG16, GoogleNet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C0C44CAF-0E87-4B2E-A904-AA623F5B34D2}"/>
              </a:ext>
            </a:extLst>
          </p:cNvPr>
          <p:cNvCxnSpPr>
            <a:cxnSpLocks/>
            <a:stCxn id="5" idx="2"/>
            <a:endCxn id="77" idx="0"/>
          </p:cNvCxnSpPr>
          <p:nvPr/>
        </p:nvCxnSpPr>
        <p:spPr>
          <a:xfrm rot="5400000">
            <a:off x="3293411" y="5717409"/>
            <a:ext cx="333692" cy="51055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FF5FEE2-6875-40ED-BD3D-EB65675E1C75}"/>
              </a:ext>
            </a:extLst>
          </p:cNvPr>
          <p:cNvSpPr txBox="1"/>
          <p:nvPr/>
        </p:nvSpPr>
        <p:spPr>
          <a:xfrm>
            <a:off x="6574119" y="2956413"/>
            <a:ext cx="4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32E14F1-7A5E-4130-A486-4AA7AAFC5DAA}"/>
              </a:ext>
            </a:extLst>
          </p:cNvPr>
          <p:cNvCxnSpPr/>
          <p:nvPr/>
        </p:nvCxnSpPr>
        <p:spPr>
          <a:xfrm>
            <a:off x="5199532" y="4939553"/>
            <a:ext cx="1299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C15B89D-3D1C-443A-A1B3-74E3B220F698}"/>
              </a:ext>
            </a:extLst>
          </p:cNvPr>
          <p:cNvSpPr/>
          <p:nvPr/>
        </p:nvSpPr>
        <p:spPr>
          <a:xfrm>
            <a:off x="4744372" y="4193360"/>
            <a:ext cx="1351628" cy="26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10EE90-86CA-4C68-A1BA-33A8DE05F0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0955A6-CF0C-487C-AD42-A96F8936A42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9C4C2-5A8A-4B7A-8B9C-ADD7151D260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6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1841-708F-44CD-9DAD-2B953B44E35F}"/>
              </a:ext>
            </a:extLst>
          </p:cNvPr>
          <p:cNvSpPr txBox="1"/>
          <p:nvPr/>
        </p:nvSpPr>
        <p:spPr>
          <a:xfrm>
            <a:off x="772719" y="1467584"/>
            <a:ext cx="1141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Classification -&gt; Segmentation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E41BD-0DDB-49A3-B463-15BC2AFBD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61233" y="2254898"/>
            <a:ext cx="5381625" cy="21621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68DD65-4DDE-4390-BBE0-C230B04BB4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B9D05C-2601-4BA3-B906-27470FEA2BF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FA63F4-AC4D-4753-BC93-8CE754C8EEC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(8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1AA60-4A46-4732-986D-C6A1A47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2757290"/>
            <a:ext cx="11239500" cy="26193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1860CB-78D5-4662-9EA1-4313FC5BE68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777F9-4FE2-42D3-B5B5-277EF2B761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25DD2-E658-45E2-91B8-AADBB7550D2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7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얕은 정보까지 결합할 수록 성능이 계속 좋아짐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A3369-77B6-421F-8DB0-7BED8AAD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2942502"/>
            <a:ext cx="6361341" cy="265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06C35-F429-425D-A13D-3A8ED7AB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20" y="3257353"/>
            <a:ext cx="4305300" cy="16192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44887-787B-41F8-9E33-FD602C1EA08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D52ECC-8679-4263-BA13-C38159E77C8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5870A-6E03-4868-99D6-4672AE2C922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8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얕은 층의 정보는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깊은 층은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있어서 결합하는게 의미가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10-708 PGM | Lecture 16: Building Blocks of Deep Learning">
            <a:extLst>
              <a:ext uri="{FF2B5EF4-FFF2-40B4-BE49-F238E27FC236}">
                <a16:creationId xmlns:a16="http://schemas.microsoft.com/office/drawing/2014/main" id="{B18E7E0B-2FA8-4AA9-B3B4-BE1948EC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" y="2173123"/>
            <a:ext cx="5209654" cy="22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for post">
            <a:extLst>
              <a:ext uri="{FF2B5EF4-FFF2-40B4-BE49-F238E27FC236}">
                <a16:creationId xmlns:a16="http://schemas.microsoft.com/office/drawing/2014/main" id="{F672B453-2E8A-4A76-8F47-DB369DC3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4245340"/>
            <a:ext cx="8177305" cy="22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F5A24-FEB2-4770-8C83-E54E49F42FA3}"/>
              </a:ext>
            </a:extLst>
          </p:cNvPr>
          <p:cNvSpPr txBox="1"/>
          <p:nvPr/>
        </p:nvSpPr>
        <p:spPr>
          <a:xfrm>
            <a:off x="6119110" y="2186137"/>
            <a:ext cx="5727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B9D63D-8414-447B-B0D9-FA2CCE43703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4A0D3-0B0A-40CA-9107-98A2DB7951E0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C2C111-0135-413D-957F-6193E71F398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Semantic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60D19-ECE4-47BF-A0A0-07E20567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203887"/>
            <a:ext cx="5460964" cy="4365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25608D-3EF2-47CD-B62B-B4B9274BF58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78F40-47DE-4847-B695-8E4FE19CEDCD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8334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7260-4AC5-464A-8D85-2E425CCB4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16"/>
          <a:stretch/>
        </p:blipFill>
        <p:spPr>
          <a:xfrm>
            <a:off x="760468" y="1410016"/>
            <a:ext cx="5943850" cy="2619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7BE63F-B9B3-4649-9CD7-3DF93D2B5B52}"/>
              </a:ext>
            </a:extLst>
          </p:cNvPr>
          <p:cNvSpPr/>
          <p:nvPr/>
        </p:nvSpPr>
        <p:spPr>
          <a:xfrm>
            <a:off x="3343835" y="3613716"/>
            <a:ext cx="3545545" cy="47323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8809F638-2481-44D3-BCA6-FD43274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1" y="3550026"/>
            <a:ext cx="5646145" cy="29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6F2D52-7A91-4102-9096-2AB919D1390A}"/>
              </a:ext>
            </a:extLst>
          </p:cNvPr>
          <p:cNvSpPr/>
          <p:nvPr/>
        </p:nvSpPr>
        <p:spPr>
          <a:xfrm>
            <a:off x="5494201" y="3047598"/>
            <a:ext cx="1377249" cy="5571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2B8B82-B991-40A6-8227-51E32DD87A1D}"/>
              </a:ext>
            </a:extLst>
          </p:cNvPr>
          <p:cNvSpPr/>
          <p:nvPr/>
        </p:nvSpPr>
        <p:spPr>
          <a:xfrm>
            <a:off x="6472518" y="2193892"/>
            <a:ext cx="663389" cy="9289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FF6C0-3864-4E0E-9B91-A7496CBAB26F}"/>
              </a:ext>
            </a:extLst>
          </p:cNvPr>
          <p:cNvSpPr/>
          <p:nvPr/>
        </p:nvSpPr>
        <p:spPr>
          <a:xfrm>
            <a:off x="6308795" y="2095074"/>
            <a:ext cx="827111" cy="98938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E8FE530-4E28-4307-8759-FDBBA7FC9359}"/>
              </a:ext>
            </a:extLst>
          </p:cNvPr>
          <p:cNvCxnSpPr/>
          <p:nvPr/>
        </p:nvCxnSpPr>
        <p:spPr>
          <a:xfrm rot="16200000" flipH="1">
            <a:off x="1519988" y="4056999"/>
            <a:ext cx="1245155" cy="3585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2FAD00F-D2F3-4B73-9347-A22B507D1F6F}"/>
              </a:ext>
            </a:extLst>
          </p:cNvPr>
          <p:cNvCxnSpPr>
            <a:cxnSpLocks/>
          </p:cNvCxnSpPr>
          <p:nvPr/>
        </p:nvCxnSpPr>
        <p:spPr>
          <a:xfrm rot="5400000">
            <a:off x="2016349" y="4250919"/>
            <a:ext cx="1370664" cy="962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43E85A7-0ACD-4472-98AB-EB207580B805}"/>
              </a:ext>
            </a:extLst>
          </p:cNvPr>
          <p:cNvCxnSpPr>
            <a:cxnSpLocks/>
          </p:cNvCxnSpPr>
          <p:nvPr/>
        </p:nvCxnSpPr>
        <p:spPr>
          <a:xfrm rot="5400000">
            <a:off x="2525338" y="4004265"/>
            <a:ext cx="1370665" cy="5895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09AE7B1A-1A95-4AC7-B945-9C36630742E9}"/>
              </a:ext>
            </a:extLst>
          </p:cNvPr>
          <p:cNvCxnSpPr>
            <a:cxnSpLocks/>
          </p:cNvCxnSpPr>
          <p:nvPr/>
        </p:nvCxnSpPr>
        <p:spPr>
          <a:xfrm rot="5400000">
            <a:off x="3073495" y="3753347"/>
            <a:ext cx="1376444" cy="1102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3759567-9F1C-4449-BBDC-30DC21481FBE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68762" y="3506863"/>
            <a:ext cx="1440994" cy="1654699"/>
          </a:xfrm>
          <a:prstGeom prst="curvedConnector4">
            <a:avLst>
              <a:gd name="adj1" fmla="val 22086"/>
              <a:gd name="adj2" fmla="val 55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8A5A36-3560-4563-AF11-F9BB9C73634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2F35BB-D102-4519-B512-E9B3CA1E487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660F00-5781-4E04-8541-79A91F9EE4F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7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3F4A7-2095-49D5-87AF-EFCD6B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6" y="1411792"/>
            <a:ext cx="1123950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4" descr="https://blog.kakaocdn.net/dn/IGdNu/btqvIlt4uDG/fcPrxA9rRuGSK0k7urG1SK/img.jpg">
            <a:extLst>
              <a:ext uri="{FF2B5EF4-FFF2-40B4-BE49-F238E27FC236}">
                <a16:creationId xmlns:a16="http://schemas.microsoft.com/office/drawing/2014/main" id="{4AA64521-57A1-4BB8-828B-51343E3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3991766"/>
            <a:ext cx="7608553" cy="2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3417C3-D678-4852-8016-7823CA27EFB8}"/>
              </a:ext>
            </a:extLst>
          </p:cNvPr>
          <p:cNvSpPr/>
          <p:nvPr/>
        </p:nvSpPr>
        <p:spPr>
          <a:xfrm>
            <a:off x="5651659" y="5050176"/>
            <a:ext cx="2301104" cy="993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5B7B49-BA40-42FE-9DD9-9E2EEF3277F7}"/>
              </a:ext>
            </a:extLst>
          </p:cNvPr>
          <p:cNvSpPr/>
          <p:nvPr/>
        </p:nvSpPr>
        <p:spPr>
          <a:xfrm>
            <a:off x="6687978" y="1399712"/>
            <a:ext cx="2556689" cy="2408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1B1D49F-D540-43C0-ABA6-27F1A7DD4E34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rot="5400000">
            <a:off x="6763480" y="3847333"/>
            <a:ext cx="1241574" cy="116411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9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(upsampled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 flipV="1">
            <a:off x="4025991" y="6561125"/>
            <a:ext cx="7820178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4025991" y="6586292"/>
            <a:ext cx="788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Investigations on the inference optimization techniques and their impact on multiple hardware platforms for Semantic Segmentation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BC0419-6FF8-4338-A054-EE4A76EB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9" y="2050854"/>
            <a:ext cx="9624224" cy="44945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FF3E0-0A72-4A6F-A63E-BB4538892047}"/>
              </a:ext>
            </a:extLst>
          </p:cNvPr>
          <p:cNvSpPr txBox="1"/>
          <p:nvPr/>
        </p:nvSpPr>
        <p:spPr>
          <a:xfrm>
            <a:off x="6440056" y="163211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2EE2A-A25F-4EE5-929A-FAE6B5A55444}"/>
              </a:ext>
            </a:extLst>
          </p:cNvPr>
          <p:cNvSpPr txBox="1"/>
          <p:nvPr/>
        </p:nvSpPr>
        <p:spPr>
          <a:xfrm>
            <a:off x="7417270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C87FD6-5BE7-4289-A716-A7A5F5D11D4E}"/>
              </a:ext>
            </a:extLst>
          </p:cNvPr>
          <p:cNvSpPr txBox="1"/>
          <p:nvPr/>
        </p:nvSpPr>
        <p:spPr>
          <a:xfrm>
            <a:off x="8856891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FCN8</a:t>
            </a:r>
          </a:p>
        </p:txBody>
      </p:sp>
    </p:spTree>
    <p:extLst>
      <p:ext uri="{BB962C8B-B14F-4D97-AF65-F5344CB8AC3E}">
        <p14:creationId xmlns:p14="http://schemas.microsoft.com/office/powerpoint/2010/main" val="1902625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ko-KR" altLang="en-US" sz="900"/>
              <a:t>https://github.com/wkentaro/pytorch-fcn/blob/master/torchfcn/models/fcn</a:t>
            </a:r>
            <a:r>
              <a:rPr lang="en-US" altLang="ko-KR" sz="900"/>
              <a:t>16</a:t>
            </a:r>
            <a:r>
              <a:rPr lang="ko-KR" altLang="en-US" sz="900"/>
              <a:t>s.py</a:t>
            </a:r>
          </a:p>
          <a:p>
            <a:r>
              <a:rPr lang="en-US" altLang="ko-KR" sz="900"/>
              <a:t> 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3F0207-059A-4D79-8955-8A8B6F49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82" y="2046643"/>
            <a:ext cx="2562225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78B96F-142F-48E0-B413-5D172E3CD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4"/>
          <a:stretch/>
        </p:blipFill>
        <p:spPr>
          <a:xfrm>
            <a:off x="490138" y="1954552"/>
            <a:ext cx="2834535" cy="39382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E4F018-EF4C-404B-9E19-D01805F6FB4C}"/>
              </a:ext>
            </a:extLst>
          </p:cNvPr>
          <p:cNvSpPr txBox="1"/>
          <p:nvPr/>
        </p:nvSpPr>
        <p:spPr>
          <a:xfrm>
            <a:off x="447755" y="1565869"/>
            <a:ext cx="1086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D8411A8-0406-4364-82A7-F5F44DC9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68"/>
          <a:stretch/>
        </p:blipFill>
        <p:spPr>
          <a:xfrm>
            <a:off x="3261465" y="1954552"/>
            <a:ext cx="2834535" cy="2827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09C99-C159-4605-AA83-8ECA88E9414B}"/>
              </a:ext>
            </a:extLst>
          </p:cNvPr>
          <p:cNvSpPr/>
          <p:nvPr/>
        </p:nvSpPr>
        <p:spPr>
          <a:xfrm>
            <a:off x="3242415" y="4333875"/>
            <a:ext cx="2834535" cy="438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3E8B-89BD-47B5-B476-6A3109BD7C8E}"/>
              </a:ext>
            </a:extLst>
          </p:cNvPr>
          <p:cNvSpPr txBox="1"/>
          <p:nvPr/>
        </p:nvSpPr>
        <p:spPr>
          <a:xfrm>
            <a:off x="6299831" y="1581767"/>
            <a:ext cx="381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EA6ED97-F419-45FD-ACDB-4EB57FF75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999"/>
          <a:stretch/>
        </p:blipFill>
        <p:spPr>
          <a:xfrm>
            <a:off x="6348982" y="3488078"/>
            <a:ext cx="3467100" cy="170593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814FC3-686F-4F69-B40C-76B2EE374E9F}"/>
              </a:ext>
            </a:extLst>
          </p:cNvPr>
          <p:cNvSpPr/>
          <p:nvPr/>
        </p:nvSpPr>
        <p:spPr>
          <a:xfrm>
            <a:off x="6340147" y="2225022"/>
            <a:ext cx="2707707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6753B7-0225-4253-80B3-EA58F84AFF4D}"/>
              </a:ext>
            </a:extLst>
          </p:cNvPr>
          <p:cNvSpPr/>
          <p:nvPr/>
        </p:nvSpPr>
        <p:spPr>
          <a:xfrm>
            <a:off x="6348983" y="4688228"/>
            <a:ext cx="1451992" cy="193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867ABF-E873-4C01-8B50-6E0FE0EE307B}"/>
              </a:ext>
            </a:extLst>
          </p:cNvPr>
          <p:cNvSpPr/>
          <p:nvPr/>
        </p:nvSpPr>
        <p:spPr>
          <a:xfrm>
            <a:off x="6340146" y="2547017"/>
            <a:ext cx="2707707" cy="28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F4B861A-1EDC-4118-BCB8-AB5088F606C4}"/>
              </a:ext>
            </a:extLst>
          </p:cNvPr>
          <p:cNvCxnSpPr>
            <a:stCxn id="38" idx="3"/>
            <a:endCxn id="37" idx="3"/>
          </p:cNvCxnSpPr>
          <p:nvPr/>
        </p:nvCxnSpPr>
        <p:spPr>
          <a:xfrm flipH="1">
            <a:off x="7800975" y="2687971"/>
            <a:ext cx="1246878" cy="2097090"/>
          </a:xfrm>
          <a:prstGeom prst="bentConnector3">
            <a:avLst>
              <a:gd name="adj1" fmla="val -48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DA2730-97B7-47E8-A869-78288439AB7C}"/>
              </a:ext>
            </a:extLst>
          </p:cNvPr>
          <p:cNvCxnSpPr>
            <a:stCxn id="36" idx="3"/>
            <a:endCxn id="37" idx="3"/>
          </p:cNvCxnSpPr>
          <p:nvPr/>
        </p:nvCxnSpPr>
        <p:spPr>
          <a:xfrm flipH="1">
            <a:off x="7800975" y="2330755"/>
            <a:ext cx="1246879" cy="2454306"/>
          </a:xfrm>
          <a:prstGeom prst="bentConnector3">
            <a:avLst>
              <a:gd name="adj1" fmla="val -4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4C1203-5508-48E2-9926-97C54B373CF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9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Optimization, Fine-tuning, Patch Sampling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/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Optimizer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SGD with momentum (minibatch size of 20 images)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FCN-AlexNet, FCN-VGG16, FCN-GoogLeNet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momentum : 0.9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zero-initialize &gt; random initialize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Drop Out 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Fine-tuning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Last Layer vs full fine- tuning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Patch Sampling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이미지를 사용하는게 가장 성능이 좋았음 </a:t>
                </a:r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blipFill>
                <a:blip r:embed="rId5"/>
                <a:stretch>
                  <a:fillRect l="-481" t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8DD8DB-67E4-4B3B-AE60-A8EDC787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99" y="3362175"/>
            <a:ext cx="5581609" cy="271315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BF643-EDFE-49AC-95D9-4C85CD7833D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52E9-8333-4996-8867-A49B162A204E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5EC8EB-A404-441C-82F0-9E05D1CC671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04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Balancing, Dense Prediction, Augmentation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69E7B-61B9-4E27-B626-348DCA9D97A7}"/>
              </a:ext>
            </a:extLst>
          </p:cNvPr>
          <p:cNvSpPr txBox="1"/>
          <p:nvPr/>
        </p:nvSpPr>
        <p:spPr>
          <a:xfrm>
            <a:off x="772719" y="1467584"/>
            <a:ext cx="1141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weighting / sampling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57200" indent="-457200" latinLnBrk="0">
              <a:buFont typeface="+mj-lt"/>
              <a:buAutoNum type="arabicPeriod" startAt="4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Prediction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 and stitch / filter rarefaction equivalent or not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lvl="1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“jittering”(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사용효과미비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25325-75DE-43C3-9B51-630C99F6BE2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EF0795-BF3A-4143-81C8-FBD802684FE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6E341-34B9-4132-B045-D6D9A99466D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7E835DD-4759-4652-AAB0-8FF93B21D137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C11D1-F8AE-4E88-A8C7-EF49A8087C9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3B55D-364C-4C54-A889-742C6E1880D5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404A9-42D4-4DF1-8DFD-78CBB2DC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F9F38-2512-4D0A-BDA1-7D39E9D9039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4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44C3E-D19D-44E7-A3C5-158BAD3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84299"/>
            <a:ext cx="5976666" cy="61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07A086-49CC-4AE7-8682-5D3AC6F05C7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18E2E-B4C5-46FF-BFCE-A580C9B8167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D82-AF2E-42C8-8564-2443EB5225F6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DAFDD-A586-4E34-965F-23F71D77AA9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98E02-3A80-4FC9-9827-C2057A8E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15739"/>
            <a:ext cx="7371196" cy="777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AAD357-8CC8-4E65-A32E-A3D36E2C28F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C54BB-C35A-4989-A912-907AF53419BF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https://towardsdatascience.com/metrics-to-evaluate-your-semantic-segmentation-model-6bcb99639aa2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7B6E7-5303-4BC1-9B12-A4ECE50650D2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3A455C9-FEF0-4257-A3D8-0B42FF91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0" y="3254142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AA781-884D-47B1-A0FD-A9FC3AEC4CD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4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weighted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B6F38-DE08-4760-99F8-5CA43BB3B2E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F337F2-0862-49A6-854F-A176EE408A7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2C3C7-07AD-4A63-A185-A5CA2F77F4F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4ADA0-59AD-4701-817C-62EE9FA4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C9A91-DAA2-426A-9325-2A5B4D96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1984299"/>
            <a:ext cx="5539363" cy="10594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BD71D-F21E-484A-82FD-514F791C4DB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</a:t>
            </a:r>
            <a:endParaRPr lang="ko-KR" altLang="en-US" sz="7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945093"/>
            <a:ext cx="114192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모델은 전처리 및 후처리가 있거나 복잡한 형태를 가지지만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되게 간단한 구조를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학습속도와 추론속도를 가지고 있음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사용할 수가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사용하고 마지막의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Convolutional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변경해주면 되는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+ Fine 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이용해서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resolution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합침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실험과정을 통해서 최적의 결과를 도출했고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데이터에 대해 실험을 진행해서 성능 평가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22C04B-6081-49B8-B208-9AA932E1F55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DDD556-1519-49B7-A792-450D7BA8099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6824F-A404-432F-9127-CAA9838C34E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4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20" y="945093"/>
            <a:ext cx="11226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방식이 가지고 있는 문제점들을 보유하고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데이터가 부족한 경우 학습이 잘 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외곽선들을 잘 못잡는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물체들을 잘 잡지 못하는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물체의 경우 내부에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섞이는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자체의 그림같은 부분에서 불친절할 부분이 많음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715A5-A038-4C99-827F-1B68C4DD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05" y="1740764"/>
            <a:ext cx="4865748" cy="4434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F2F371-AC9E-454B-ABBE-E6818CB379F4}"/>
              </a:ext>
            </a:extLst>
          </p:cNvPr>
          <p:cNvSpPr/>
          <p:nvPr/>
        </p:nvSpPr>
        <p:spPr>
          <a:xfrm>
            <a:off x="7166862" y="2071493"/>
            <a:ext cx="542622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E3BCB-910C-4DB1-9308-50EBBB8E2E50}"/>
              </a:ext>
            </a:extLst>
          </p:cNvPr>
          <p:cNvSpPr/>
          <p:nvPr/>
        </p:nvSpPr>
        <p:spPr>
          <a:xfrm>
            <a:off x="7468867" y="5369613"/>
            <a:ext cx="634898" cy="460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26A5E-1A17-4D18-8381-F51A33C5574F}"/>
              </a:ext>
            </a:extLst>
          </p:cNvPr>
          <p:cNvSpPr/>
          <p:nvPr/>
        </p:nvSpPr>
        <p:spPr>
          <a:xfrm>
            <a:off x="7166862" y="3567888"/>
            <a:ext cx="542622" cy="585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B2E953-DC88-49ED-A734-2BC7EC20949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3A5FF5-0956-499F-889D-D7B93AA32144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CE3B7E-E36F-463A-BB8E-2BD146EFB8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48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Girshick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Donahue, T. Darrell, and J. Malik. Rich feature hierarchies for accurate object detection and semantic segmentation. In Computer Vision and Pattern Recognition,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N. Zhang, and T. Darrell. Do convnets learn correspondence? In NIPS,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C. </a:t>
            </a:r>
            <a:r>
              <a:rPr lang="en-US" altLang="ko-KR" sz="1600" dirty="0" err="1"/>
              <a:t>Farabet</a:t>
            </a:r>
            <a:r>
              <a:rPr lang="en-US" altLang="ko-KR" sz="1600" dirty="0"/>
              <a:t>, C. </a:t>
            </a:r>
            <a:r>
              <a:rPr lang="en-US" altLang="ko-KR" sz="1600" dirty="0" err="1"/>
              <a:t>Couprie</a:t>
            </a:r>
            <a:r>
              <a:rPr lang="en-US" altLang="ko-KR" sz="1600" dirty="0"/>
              <a:t>, L. </a:t>
            </a:r>
            <a:r>
              <a:rPr lang="en-US" altLang="ko-KR" sz="1600" dirty="0" err="1"/>
              <a:t>Najman</a:t>
            </a:r>
            <a:r>
              <a:rPr lang="en-US" altLang="ko-KR" sz="1600" dirty="0"/>
              <a:t>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Learning hierarchical features for scene labeling. Pattern Analysis and Machine Intelligence, IEEE Transactions on, 2013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S. Gupta, R. </a:t>
            </a:r>
            <a:r>
              <a:rPr lang="en-US" altLang="ko-KR" sz="1600" dirty="0" err="1"/>
              <a:t>Girshick</a:t>
            </a:r>
            <a:r>
              <a:rPr lang="en-US" altLang="ko-KR" sz="1600" dirty="0"/>
              <a:t>, P. Arbelaez, and J. Malik. Learning rich features from RGB-D images for object detection and segmentation. In ECCV. Springer,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P. </a:t>
            </a:r>
            <a:r>
              <a:rPr lang="en-US" altLang="ko-KR" sz="1600" dirty="0" err="1"/>
              <a:t>Sermanet</a:t>
            </a:r>
            <a:r>
              <a:rPr lang="en-US" altLang="ko-KR" sz="1600" dirty="0"/>
              <a:t>, D. Eigen, X. Zhang, M. Mathieu, R. Fergus,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Overfeat</a:t>
            </a:r>
            <a:r>
              <a:rPr lang="en-US" altLang="ko-KR" sz="1600" dirty="0"/>
              <a:t>: Integrated recognition, localization and detection using convolutional networks. In ICLR,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Investigations on the inference optimization techniques and their impact on multiple hardware platforms for Semantic Segmentation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4BCF35-72BA-4D9A-8C9D-D31E51BCFA0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못했던 부분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헷갈린 부분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 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6D4681-E9DC-4863-A645-6EC35E817129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E8C57D-4F57-4ED8-AEB8-23BAFD96CD8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83620-4244-4442-8282-AF316E5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77" y="1372896"/>
            <a:ext cx="7198981" cy="509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F765F7-D770-4433-8ACF-888971B8A0C8}"/>
              </a:ext>
            </a:extLst>
          </p:cNvPr>
          <p:cNvSpPr/>
          <p:nvPr/>
        </p:nvSpPr>
        <p:spPr>
          <a:xfrm>
            <a:off x="4407540" y="1480144"/>
            <a:ext cx="3960207" cy="17301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CEC82-52FF-4218-8F6B-E36EF2B0DB85}"/>
              </a:ext>
            </a:extLst>
          </p:cNvPr>
          <p:cNvSpPr/>
          <p:nvPr/>
        </p:nvSpPr>
        <p:spPr>
          <a:xfrm>
            <a:off x="4289129" y="2942647"/>
            <a:ext cx="327823" cy="6633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1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 모델을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+ Skip Architecture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 도입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효율적인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생성 가능하고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달성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BA5B30A2-18F7-4259-9AE8-839C79E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9" y="2925408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3B1A7-7599-4074-A8DF-2861D27EB3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A5E2CD-01B6-4AD9-AF9A-9806C8ED6A6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3193FC2-E50F-484F-8798-D2258140E57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91ECB1-B26B-4797-BCC3-D302D832008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B5D8B7-E6F2-4FEA-8B08-9C9964A32A2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B17091-5C79-4DEB-9A4A-A92FCC7026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77DABB-8FCB-4FEB-BF92-D2BC7396CE1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5A65A-86A2-45F5-87BB-5B30C361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9" y="1953626"/>
            <a:ext cx="5388040" cy="183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object detection [5]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point prediction 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DFAA2-1347-4A9C-9A34-1040AD8A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7" y="4257826"/>
            <a:ext cx="5803473" cy="20064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1A57A7-CCA2-4120-8B9E-B2C630DD444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F19CD-0B1E-4EB2-96E0-D6B44D42FCC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ED075-5D3D-40FC-ACD7-BAD0567F16C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886E1F-75EE-47BB-BB0C-5C0B435D57F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7E94A3-6BC3-4627-B6BE-7201C17CF69F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6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B3AE6D-6E95-4B72-BBC9-E4234897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3" y="4135511"/>
            <a:ext cx="6829666" cy="2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B0C1B7-8562-425B-A53D-F657B358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9" y="1918469"/>
            <a:ext cx="5881097" cy="1905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hierarchical features for scene labeling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[7]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2606A-C5B1-4AAC-AD60-DA212C146AD5}"/>
              </a:ext>
            </a:extLst>
          </p:cNvPr>
          <p:cNvSpPr txBox="1"/>
          <p:nvPr/>
        </p:nvSpPr>
        <p:spPr>
          <a:xfrm>
            <a:off x="779678" y="3778794"/>
            <a:ext cx="1113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Rich Features from RGB-D Images for Object Detection and Segmentation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[8]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143B9-52C2-4935-AAAE-B6D9AF570AD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DC944-C8D6-40D0-8CDB-83AF07BB5D6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30A93E-7B1F-4E0A-A98A-357CF9C8A8D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6FC172-C399-411F-8C13-7583C631939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905020-1CE6-4F74-B578-ED2E8FC7E4A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9299</TotalTime>
  <Words>3561</Words>
  <Application>Microsoft Office PowerPoint</Application>
  <PresentationFormat>와이드스크린</PresentationFormat>
  <Paragraphs>474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Roboto</vt:lpstr>
      <vt:lpstr>Tmon몬소리 Black</vt:lpstr>
      <vt:lpstr>나눔바른고딕</vt:lpstr>
      <vt:lpstr>나눔스퀘어</vt:lpstr>
      <vt:lpstr>맑은 고딕</vt:lpstr>
      <vt:lpstr>에스코어 드림 8 Heavy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김현우</cp:lastModifiedBy>
  <cp:revision>256</cp:revision>
  <dcterms:created xsi:type="dcterms:W3CDTF">2020-12-05T01:59:52Z</dcterms:created>
  <dcterms:modified xsi:type="dcterms:W3CDTF">2021-01-16T09:35:51Z</dcterms:modified>
</cp:coreProperties>
</file>